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66" r:id="rId4"/>
    <p:sldId id="268" r:id="rId5"/>
    <p:sldId id="269" r:id="rId6"/>
    <p:sldId id="271" r:id="rId7"/>
    <p:sldId id="274" r:id="rId8"/>
    <p:sldId id="262" r:id="rId9"/>
    <p:sldId id="261" r:id="rId10"/>
    <p:sldId id="276" r:id="rId11"/>
    <p:sldId id="280" r:id="rId12"/>
    <p:sldId id="281" r:id="rId13"/>
    <p:sldId id="277" r:id="rId14"/>
    <p:sldId id="275" r:id="rId15"/>
    <p:sldId id="278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CB4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24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6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08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66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4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5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7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0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6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7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29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Autofit/>
          </a:bodyPr>
          <a:lstStyle/>
          <a:p>
            <a:r>
              <a:rPr lang="ru-RU" sz="2200" b="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Окружная научно-практическая конференция школьников</a:t>
            </a:r>
            <a:br>
              <a:rPr lang="ru-RU" sz="2200" b="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b="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«Шаг в науку»</a:t>
            </a:r>
            <a:endParaRPr lang="ru-RU" sz="2200" b="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1411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14400" b="1" dirty="0" smtClean="0"/>
              <a:t>Исследовательская </a:t>
            </a:r>
            <a:r>
              <a:rPr lang="ru-RU" sz="14400" b="1" dirty="0"/>
              <a:t>работа </a:t>
            </a:r>
            <a:r>
              <a:rPr lang="ru-RU" sz="14400" b="1" dirty="0" smtClean="0"/>
              <a:t> </a:t>
            </a:r>
            <a:endParaRPr lang="ru-RU" sz="14400" b="1" dirty="0"/>
          </a:p>
          <a:p>
            <a:pPr marL="0" indent="0" algn="ctr">
              <a:buNone/>
            </a:pPr>
            <a:r>
              <a:rPr lang="ru-RU" sz="14400" b="1" dirty="0"/>
              <a:t>«Физические аспекты наушников»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					</a:t>
            </a:r>
            <a:r>
              <a:rPr lang="ru-RU" sz="7200" dirty="0" smtClean="0"/>
              <a:t>Выполнил</a:t>
            </a:r>
            <a:r>
              <a:rPr lang="ru-RU" sz="7200" dirty="0"/>
              <a:t>:</a:t>
            </a:r>
          </a:p>
          <a:p>
            <a:pPr marL="0" indent="0" algn="just">
              <a:buNone/>
            </a:pPr>
            <a:r>
              <a:rPr lang="ru-RU" sz="7200" dirty="0" smtClean="0"/>
              <a:t>						учащийся </a:t>
            </a:r>
            <a:r>
              <a:rPr lang="ru-RU" sz="7200" dirty="0"/>
              <a:t>7 класса</a:t>
            </a:r>
          </a:p>
          <a:p>
            <a:pPr marL="0" indent="0" algn="just">
              <a:buNone/>
            </a:pPr>
            <a:r>
              <a:rPr lang="ru-RU" sz="7200" dirty="0" smtClean="0"/>
              <a:t>						Кухаренко </a:t>
            </a:r>
            <a:r>
              <a:rPr lang="ru-RU" sz="7200" dirty="0"/>
              <a:t>Сергей</a:t>
            </a:r>
          </a:p>
          <a:p>
            <a:pPr marL="0" indent="0" algn="just">
              <a:buNone/>
            </a:pPr>
            <a:r>
              <a:rPr lang="ru-RU" sz="7200" dirty="0" smtClean="0"/>
              <a:t>					 </a:t>
            </a:r>
            <a:endParaRPr lang="ru-RU" sz="7200" dirty="0"/>
          </a:p>
          <a:p>
            <a:pPr marL="0" indent="0" algn="ctr">
              <a:buNone/>
            </a:pPr>
            <a:endParaRPr lang="ru-RU" sz="7200" dirty="0"/>
          </a:p>
          <a:p>
            <a:pPr marL="0" indent="0" algn="ctr">
              <a:buNone/>
            </a:pPr>
            <a:endParaRPr lang="ru-RU" sz="7200" dirty="0" smtClean="0"/>
          </a:p>
          <a:p>
            <a:pPr marL="0" indent="0" algn="ctr">
              <a:buNone/>
            </a:pPr>
            <a:endParaRPr lang="ru-RU" sz="7200" dirty="0"/>
          </a:p>
          <a:p>
            <a:pPr marL="0" indent="0" algn="ctr">
              <a:buNone/>
            </a:pPr>
            <a:r>
              <a:rPr lang="ru-RU" sz="7200" dirty="0"/>
              <a:t>Мытищи </a:t>
            </a:r>
            <a:r>
              <a:rPr lang="ru-RU" sz="7200" dirty="0" smtClean="0"/>
              <a:t> </a:t>
            </a:r>
            <a:r>
              <a:rPr lang="ru-RU" sz="7200" dirty="0"/>
              <a:t>2018г.</a:t>
            </a:r>
          </a:p>
          <a:p>
            <a:pPr marL="0" indent="0" algn="ctr">
              <a:buNone/>
            </a:pPr>
            <a:endParaRPr lang="ru-RU" sz="7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717032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67328" cy="6585595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/>
              <a:t> Р</a:t>
            </a:r>
            <a:r>
              <a:rPr lang="ru-RU" dirty="0" smtClean="0"/>
              <a:t>егулярное </a:t>
            </a:r>
            <a:r>
              <a:rPr lang="ru-RU" dirty="0"/>
              <a:t>использование большой громкости для того </a:t>
            </a:r>
            <a:r>
              <a:rPr lang="ru-RU" dirty="0" smtClean="0"/>
              <a:t>чтобы </a:t>
            </a:r>
            <a:r>
              <a:rPr lang="ru-RU" dirty="0"/>
              <a:t>заглушить внешние громкие звуки (метро, реактивный самолёт, промышленные шумы) может привести к необратимым нарушениям слуха. Для шумных мест и метро старайтесь применять наушники с системой активного </a:t>
            </a:r>
            <a:r>
              <a:rPr lang="ru-RU" dirty="0" smtClean="0"/>
              <a:t>шумоподавления.</a:t>
            </a:r>
            <a:endParaRPr lang="ru-RU" dirty="0"/>
          </a:p>
          <a:p>
            <a:pPr lvl="0" algn="just"/>
            <a:r>
              <a:rPr lang="ru-RU" dirty="0" smtClean="0"/>
              <a:t>Использование </a:t>
            </a:r>
            <a:r>
              <a:rPr lang="ru-RU" dirty="0"/>
              <a:t>наушников при занятиях спортом опасно. При интенсивной физической нагрузке кровь отливает от головы к нагружаемым конечностям, и уши становятся намного более уязвимыми для громкого звука. Риск получения акустической травмы увеличивается </a:t>
            </a:r>
            <a:r>
              <a:rPr lang="ru-RU" dirty="0" smtClean="0"/>
              <a:t>вдвое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У</a:t>
            </a:r>
            <a:r>
              <a:rPr lang="ru-RU" dirty="0" smtClean="0"/>
              <a:t>влечение </a:t>
            </a:r>
            <a:r>
              <a:rPr lang="ru-RU" dirty="0"/>
              <a:t>компьютерными играми тоже не без опасно: играя, ребята надевают наушники, чтобы лучше слышать виртуальные выстрелы и взрывы, и тем самым подставляют под удар свой слух.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54752" y="2060848"/>
            <a:ext cx="720080" cy="36004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258548" y="6497960"/>
            <a:ext cx="716284" cy="36004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7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рагмент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2078" r="12415"/>
          <a:stretch/>
        </p:blipFill>
        <p:spPr>
          <a:xfrm>
            <a:off x="0" y="0"/>
            <a:ext cx="9062440" cy="6306516"/>
          </a:xfr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8279904" y="6613545"/>
            <a:ext cx="864096" cy="332656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3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290756" y="6497960"/>
            <a:ext cx="792088" cy="36004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6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76" y="476672"/>
            <a:ext cx="9114224" cy="710140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5900" dirty="0" smtClean="0"/>
              <a:t>Исходя из целей и задач, поставленных мной в   исследовательской работе я сделал следующие </a:t>
            </a:r>
            <a:r>
              <a:rPr lang="ru-RU" sz="5900" b="1" u="sng" dirty="0" smtClean="0"/>
              <a:t>выводы</a:t>
            </a:r>
            <a:r>
              <a:rPr lang="ru-RU" sz="5900" dirty="0" smtClean="0"/>
              <a:t>:</a:t>
            </a:r>
          </a:p>
          <a:p>
            <a:pPr marL="0" indent="0">
              <a:lnSpc>
                <a:spcPct val="120000"/>
              </a:lnSpc>
              <a:buNone/>
            </a:pPr>
            <a:endParaRPr lang="ru-RU" sz="59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5900" dirty="0" smtClean="0"/>
              <a:t>При правильном использовании наушники совершенно безопасны и не могут привести к потере слуха, воспалению, потере интеллекта или сумасшествию.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5900" dirty="0"/>
              <a:t>Давайте своим ушам отдохнуть и время прослушивания музыки выбирайте от 40 до 60 мин, не больше. </a:t>
            </a:r>
            <a:endParaRPr lang="ru-RU" sz="5900" dirty="0" smtClean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5900" dirty="0" smtClean="0"/>
              <a:t>Грамотно выбирайте марку наушников при покупке. Пользуйтесь закрытыми наушниками, позволяющими не достигать опасной </a:t>
            </a:r>
            <a:r>
              <a:rPr lang="ru-RU" sz="5900" dirty="0"/>
              <a:t>громкости. Откажитесь от наушников-вкладышей, заменив их накладными.</a:t>
            </a:r>
            <a:endParaRPr lang="ru-RU" sz="5900" dirty="0" smtClean="0"/>
          </a:p>
          <a:p>
            <a:pPr marL="0" indent="0">
              <a:buNone/>
            </a:pPr>
            <a:endParaRPr lang="ru-RU" sz="4300" dirty="0"/>
          </a:p>
          <a:p>
            <a:pPr marL="0" indent="0">
              <a:buNone/>
            </a:pPr>
            <a:r>
              <a:rPr lang="ru-RU" sz="3000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1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60" y="116632"/>
            <a:ext cx="8892480" cy="7200800"/>
          </a:xfrm>
        </p:spPr>
        <p:txBody>
          <a:bodyPr>
            <a:normAutofit fontScale="92500" lnSpcReduction="10000"/>
          </a:bodyPr>
          <a:lstStyle/>
          <a:p>
            <a:pPr marL="182563" indent="-182563">
              <a:spcBef>
                <a:spcPts val="0"/>
              </a:spcBef>
              <a:spcAft>
                <a:spcPts val="1200"/>
              </a:spcAft>
            </a:pPr>
            <a:r>
              <a:rPr lang="ru-RU" dirty="0"/>
              <a:t>Не увеличивать громкость выше уровня более 70-80 % </a:t>
            </a:r>
            <a:r>
              <a:rPr lang="ru-RU" dirty="0" smtClean="0"/>
              <a:t>Общий </a:t>
            </a:r>
            <a:r>
              <a:rPr lang="ru-RU" dirty="0"/>
              <a:t>принцип таков: чем меньше громкость, тем лучше</a:t>
            </a:r>
            <a:r>
              <a:rPr lang="ru-RU" dirty="0" smtClean="0"/>
              <a:t>.</a:t>
            </a:r>
          </a:p>
          <a:p>
            <a:pPr marL="182563" indent="-182563">
              <a:spcBef>
                <a:spcPts val="0"/>
              </a:spcBef>
              <a:spcAft>
                <a:spcPts val="1200"/>
              </a:spcAft>
            </a:pPr>
            <a:r>
              <a:rPr lang="ru-RU" dirty="0" smtClean="0"/>
              <a:t>Не занимайтесь спортом в наушниках.</a:t>
            </a:r>
            <a:endParaRPr lang="ru-RU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dirty="0" smtClean="0"/>
          </a:p>
          <a:p>
            <a:pPr marL="182563" indent="-182563">
              <a:spcBef>
                <a:spcPts val="0"/>
              </a:spcBef>
              <a:spcAft>
                <a:spcPts val="1200"/>
              </a:spcAft>
            </a:pPr>
            <a:endParaRPr lang="ru-RU" dirty="0"/>
          </a:p>
          <a:p>
            <a:pPr marL="182563" indent="-182563">
              <a:spcBef>
                <a:spcPts val="0"/>
              </a:spcBef>
              <a:spcAft>
                <a:spcPts val="1200"/>
              </a:spcAft>
            </a:pPr>
            <a:endParaRPr lang="ru-RU" dirty="0" smtClean="0"/>
          </a:p>
          <a:p>
            <a:pPr marL="182563" indent="-182563">
              <a:spcBef>
                <a:spcPts val="0"/>
              </a:spcBef>
              <a:spcAft>
                <a:spcPts val="1200"/>
              </a:spcAft>
            </a:pPr>
            <a:endParaRPr lang="ru-RU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9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dirty="0" smtClean="0"/>
              <a:t>Не </a:t>
            </a:r>
            <a:r>
              <a:rPr lang="ru-RU" dirty="0"/>
              <a:t>продевайте провода под одежду: от них исходит радиоизлучение, которое оказывает вредное воздействие на организм, особенно при непосредственном контакте с телом.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552" y="1566358"/>
            <a:ext cx="2952328" cy="2952328"/>
          </a:xfrm>
          <a:prstGeom prst="rect">
            <a:avLst/>
          </a:prstGeom>
        </p:spPr>
      </p:pic>
      <p:sp>
        <p:nvSpPr>
          <p:cNvPr id="5" name="AutoShape 2" descr="ÐÐ°ÑÑÐ¸Ð½ÐºÐ¸ Ð¿Ð¾ Ð·Ð°Ð¿ÑÐ¾ÑÑ Ð½ÐµÐ³Ð°ÑÐ¸Ð²Ð½Ð¾Ðµ Ð²Ð»Ð¸ÑÐ½Ð¸Ðµ Ð½Ð°ÑÑÐ½Ð¸ÐºÐ¾Ð² Ð½Ð° ÑÐ»ÑÑ"/>
          <p:cNvSpPr>
            <a:spLocks noChangeAspect="1" noChangeArrowheads="1"/>
          </p:cNvSpPr>
          <p:nvPr/>
        </p:nvSpPr>
        <p:spPr bwMode="auto">
          <a:xfrm>
            <a:off x="2243806" y="-2884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56792"/>
            <a:ext cx="527568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1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712968" cy="648072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После </a:t>
            </a:r>
            <a:r>
              <a:rPr lang="ru-RU" dirty="0"/>
              <a:t>умственной работы, ни в коем случае, не слушайте громкую музыку (особенно рок), так как басы отрицательно влияют на уставший мозг, и часть новой информации теряется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Не используйте наушники, когда вы переходите дорогу, вы можете не услышать сигнал транспортного средства.</a:t>
            </a:r>
          </a:p>
          <a:p>
            <a:pPr lvl="0"/>
            <a:r>
              <a:rPr lang="ru-RU" dirty="0" smtClean="0"/>
              <a:t> Не засыпайте </a:t>
            </a:r>
            <a:r>
              <a:rPr lang="ru-RU" dirty="0"/>
              <a:t>в наушниках, проигрывающих музыку.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536126"/>
            <a:ext cx="2304256" cy="218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1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1" t="24150" r="13770" b="2351"/>
          <a:stretch/>
        </p:blipFill>
        <p:spPr>
          <a:xfrm>
            <a:off x="282095" y="1039962"/>
            <a:ext cx="8579810" cy="6120680"/>
          </a:xfrm>
        </p:spPr>
      </p:pic>
      <p:sp>
        <p:nvSpPr>
          <p:cNvPr id="3" name="Прямоугольник 2"/>
          <p:cNvSpPr/>
          <p:nvPr/>
        </p:nvSpPr>
        <p:spPr>
          <a:xfrm>
            <a:off x="892146" y="116632"/>
            <a:ext cx="7359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 за внимание!!!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0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6300" b="1" dirty="0"/>
              <a:t>Актуальность исследования</a:t>
            </a:r>
          </a:p>
          <a:p>
            <a:pPr marL="0" indent="0">
              <a:buNone/>
            </a:pPr>
            <a:endParaRPr lang="ru-RU" sz="21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6300" dirty="0" smtClean="0"/>
              <a:t>Говорят, что постоянное использование  наушников, неизбежно ведёт к снижению слуха. </a:t>
            </a:r>
            <a:endParaRPr lang="ru-RU" sz="6300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6300" dirty="0" smtClean="0"/>
              <a:t>Проведённые мною </a:t>
            </a:r>
            <a:r>
              <a:rPr lang="ru-RU" sz="6300" dirty="0"/>
              <a:t>наблюдения </a:t>
            </a:r>
            <a:r>
              <a:rPr lang="ru-RU" sz="6300" dirty="0" smtClean="0"/>
              <a:t>показали, </a:t>
            </a:r>
            <a:r>
              <a:rPr lang="ru-RU" sz="6300" dirty="0"/>
              <a:t>что данная проблема актуальна и для нашего учреждения, так как основная часть обучающихся воспитанников используют наушники для прослушивания музыки очень часто, а воспитанники студенты даже спят с наушниками в ушах.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300" dirty="0"/>
              <a:t>Мой интерес в подготовке данного исследовательского проекта вызван желанием узнать, как влияют наушники на слух человека и как сохранить хороший слух.</a:t>
            </a: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27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260648"/>
            <a:ext cx="8856984" cy="677094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000" b="1" u="sng" dirty="0"/>
              <a:t>Цель</a:t>
            </a:r>
            <a:r>
              <a:rPr lang="ru-RU" sz="4000" b="1" dirty="0"/>
              <a:t>:</a:t>
            </a:r>
            <a:r>
              <a:rPr lang="ru-RU" sz="4000" b="1" i="1" dirty="0"/>
              <a:t> </a:t>
            </a:r>
            <a:r>
              <a:rPr lang="ru-RU" sz="4000" dirty="0" smtClean="0"/>
              <a:t>Обратить </a:t>
            </a:r>
            <a:r>
              <a:rPr lang="ru-RU" sz="4000" dirty="0"/>
              <a:t>внимание воспитанников и сотрудников учреждения на проблему </a:t>
            </a:r>
            <a:r>
              <a:rPr lang="ru-RU" sz="4000" dirty="0" smtClean="0"/>
              <a:t>воздействия </a:t>
            </a:r>
            <a:r>
              <a:rPr lang="ru-RU" sz="4000" dirty="0"/>
              <a:t>наушников на организм человека.</a:t>
            </a:r>
          </a:p>
          <a:p>
            <a:pPr marL="0" indent="0">
              <a:buNone/>
            </a:pPr>
            <a:r>
              <a:rPr lang="ru-RU" sz="4000" b="1" u="sng" dirty="0"/>
              <a:t>Задачи</a:t>
            </a:r>
            <a:r>
              <a:rPr lang="ru-RU" sz="4000" b="1" dirty="0"/>
              <a:t>:</a:t>
            </a:r>
            <a:endParaRPr lang="ru-RU" sz="4000" dirty="0"/>
          </a:p>
          <a:p>
            <a:pPr marL="263525" lvl="0" indent="-263525">
              <a:lnSpc>
                <a:spcPct val="120000"/>
              </a:lnSpc>
            </a:pPr>
            <a:r>
              <a:rPr lang="ru-RU" sz="4000" dirty="0"/>
              <a:t>провести анкетирование среди обучающихся воспитанников и разных специалистов МБОУ МШМВ;</a:t>
            </a:r>
          </a:p>
          <a:p>
            <a:pPr marL="263525" lvl="0" indent="-263525">
              <a:lnSpc>
                <a:spcPct val="120000"/>
              </a:lnSpc>
            </a:pPr>
            <a:r>
              <a:rPr lang="ru-RU" sz="4000" dirty="0"/>
              <a:t>проанализировать научную литературу по проблеме исследования;</a:t>
            </a:r>
          </a:p>
          <a:p>
            <a:pPr marL="263525" lvl="0" indent="-263525">
              <a:lnSpc>
                <a:spcPct val="120000"/>
              </a:lnSpc>
            </a:pPr>
            <a:r>
              <a:rPr lang="ru-RU" sz="4000" dirty="0"/>
              <a:t>провести встречу с </a:t>
            </a:r>
            <a:r>
              <a:rPr lang="ru-RU" sz="4000" dirty="0" smtClean="0"/>
              <a:t>врачом - отоларингологом;</a:t>
            </a:r>
            <a:endParaRPr lang="ru-RU" sz="4000" dirty="0"/>
          </a:p>
          <a:p>
            <a:pPr marL="263525" lvl="0" indent="-263525">
              <a:lnSpc>
                <a:spcPct val="120000"/>
              </a:lnSpc>
            </a:pPr>
            <a:r>
              <a:rPr lang="ru-RU" sz="4000" dirty="0"/>
              <a:t>сделать выводы по результатам исследования; </a:t>
            </a:r>
          </a:p>
          <a:p>
            <a:pPr marL="263525" lvl="0" indent="-263525">
              <a:lnSpc>
                <a:spcPct val="120000"/>
              </a:lnSpc>
            </a:pPr>
            <a:r>
              <a:rPr lang="ru-RU" sz="4000" dirty="0"/>
              <a:t>разработать рекомендации для всех участников учебно-воспитательного процесса;</a:t>
            </a:r>
          </a:p>
          <a:p>
            <a:pPr marL="263525" lvl="0" indent="-263525">
              <a:lnSpc>
                <a:spcPct val="120000"/>
              </a:lnSpc>
            </a:pPr>
            <a:r>
              <a:rPr lang="ru-RU" sz="4000" dirty="0" smtClean="0"/>
              <a:t>на </a:t>
            </a:r>
            <a:r>
              <a:rPr lang="ru-RU" sz="4000" dirty="0"/>
              <a:t>групповых собраниях воспитанников-студентов, классных часах познакомить воспитанников и сотрудников с результатами </a:t>
            </a:r>
            <a:r>
              <a:rPr lang="ru-RU" sz="4000" dirty="0" smtClean="0"/>
              <a:t>исследования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182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820472" cy="648072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Основными техническими характеристиками являются: </a:t>
            </a:r>
          </a:p>
          <a:p>
            <a:pPr marL="811213" indent="-452438">
              <a:buFont typeface="Wingdings" panose="05000000000000000000" pitchFamily="2" charset="2"/>
              <a:buChar char="Ø"/>
            </a:pPr>
            <a:r>
              <a:rPr lang="ru-RU" dirty="0" smtClean="0"/>
              <a:t>частотный диапазон</a:t>
            </a:r>
          </a:p>
          <a:p>
            <a:pPr marL="811213" indent="-452438">
              <a:buFont typeface="Wingdings" panose="05000000000000000000" pitchFamily="2" charset="2"/>
              <a:buChar char="Ø"/>
            </a:pPr>
            <a:r>
              <a:rPr lang="ru-RU" dirty="0"/>
              <a:t>чувствительность</a:t>
            </a:r>
          </a:p>
          <a:p>
            <a:pPr marL="811213" indent="-452438">
              <a:buFont typeface="Wingdings" panose="05000000000000000000" pitchFamily="2" charset="2"/>
              <a:buChar char="Ø"/>
            </a:pPr>
            <a:r>
              <a:rPr lang="ru-RU" dirty="0"/>
              <a:t>сопротивление </a:t>
            </a:r>
          </a:p>
          <a:p>
            <a:pPr marL="811213" indent="-452438">
              <a:buFont typeface="Wingdings" panose="05000000000000000000" pitchFamily="2" charset="2"/>
              <a:buChar char="Ø"/>
            </a:pPr>
            <a:r>
              <a:rPr lang="ru-RU" dirty="0" smtClean="0"/>
              <a:t>максимальная мощность</a:t>
            </a:r>
          </a:p>
          <a:p>
            <a:pPr marL="811213" indent="-452438">
              <a:buFont typeface="Wingdings" panose="05000000000000000000" pitchFamily="2" charset="2"/>
              <a:buChar char="Ø"/>
            </a:pPr>
            <a:r>
              <a:rPr lang="ru-RU" dirty="0" smtClean="0"/>
              <a:t>уровень искажений в процентном соотношении.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899640"/>
            <a:ext cx="903649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000" b="1" i="1" dirty="0">
                <a:solidFill>
                  <a:srgbClr val="0000CC"/>
                </a:solidFill>
              </a:rPr>
              <a:t>Частотная характеристика. </a:t>
            </a:r>
          </a:p>
          <a:p>
            <a:pPr lvl="0">
              <a:spcBef>
                <a:spcPct val="20000"/>
              </a:spcBef>
            </a:pPr>
            <a:r>
              <a:rPr lang="ru-RU" sz="3000" dirty="0">
                <a:solidFill>
                  <a:srgbClr val="0000CC"/>
                </a:solidFill>
              </a:rPr>
              <a:t>Эта характеристика влияет на качество звука наушников. Наушники с большим диаметром мембраны имеют повышенное качество звучания. Среднее значение частотной характеристики 18 Гц — 20 000 Гц. </a:t>
            </a:r>
            <a:endParaRPr lang="ru-RU" sz="3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1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3000" b="1" dirty="0" smtClean="0"/>
              <a:t>Чувствительность</a:t>
            </a:r>
            <a:r>
              <a:rPr lang="ru-RU" sz="3000" b="1" dirty="0"/>
              <a:t>. </a:t>
            </a:r>
          </a:p>
          <a:p>
            <a:pPr marL="0" lvl="0" indent="0">
              <a:buNone/>
            </a:pPr>
            <a:r>
              <a:rPr lang="ru-RU" sz="3000" dirty="0"/>
              <a:t>Чувствительность влияет на громкость звука в наушниках. </a:t>
            </a:r>
            <a:r>
              <a:rPr lang="ru-RU" sz="3000" dirty="0" smtClean="0"/>
              <a:t>Наушники </a:t>
            </a:r>
            <a:r>
              <a:rPr lang="ru-RU" sz="3000" dirty="0"/>
              <a:t>- «вкладыши» с малым диаметром мембраны обладают маломощным магнитом.</a:t>
            </a:r>
          </a:p>
          <a:p>
            <a:pPr marL="0" lvl="0" indent="0">
              <a:buNone/>
            </a:pPr>
            <a:endParaRPr lang="ru-RU" sz="1400" b="1" dirty="0" smtClean="0"/>
          </a:p>
          <a:p>
            <a:pPr marL="0" lvl="0" indent="0">
              <a:buNone/>
            </a:pPr>
            <a:r>
              <a:rPr lang="ru-RU" b="1" dirty="0" smtClean="0"/>
              <a:t>Максимальная </a:t>
            </a:r>
            <a:r>
              <a:rPr lang="ru-RU" b="1" dirty="0"/>
              <a:t>мощность. </a:t>
            </a:r>
          </a:p>
          <a:p>
            <a:pPr marL="0" lvl="0" indent="0">
              <a:buNone/>
            </a:pPr>
            <a:r>
              <a:rPr lang="ru-RU" dirty="0"/>
              <a:t>Максимальная (паспортная) входная мощность обуславливает громкость звучания.</a:t>
            </a:r>
          </a:p>
          <a:p>
            <a:pPr marL="0" lvl="0" indent="0">
              <a:buNone/>
            </a:pPr>
            <a:endParaRPr lang="ru-RU" sz="1200" b="1" dirty="0" smtClean="0"/>
          </a:p>
          <a:p>
            <a:pPr marL="0" lvl="0" indent="0">
              <a:buNone/>
            </a:pPr>
            <a:r>
              <a:rPr lang="ru-RU" b="1" dirty="0" smtClean="0"/>
              <a:t>Уровень </a:t>
            </a:r>
            <a:r>
              <a:rPr lang="ru-RU" b="1" dirty="0"/>
              <a:t>искажений. </a:t>
            </a:r>
          </a:p>
          <a:p>
            <a:pPr marL="0" lvl="0" indent="0">
              <a:buNone/>
            </a:pPr>
            <a:r>
              <a:rPr lang="ru-RU" dirty="0"/>
              <a:t>Уровень искажений в наушниках измеряется в процентах. Чем меньше этот процент, тем лучше качество звучания.  </a:t>
            </a:r>
          </a:p>
          <a:p>
            <a:pPr marL="0" lvl="0" indent="0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27338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9109012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/>
              <a:t>Сопротивление </a:t>
            </a:r>
            <a:endParaRPr lang="ru-RU" sz="3000" dirty="0"/>
          </a:p>
          <a:p>
            <a:pPr marL="0" indent="0">
              <a:buNone/>
            </a:pPr>
            <a:r>
              <a:rPr lang="ru-RU" sz="3000" dirty="0"/>
              <a:t>Большинство наушников рассчитано на сопротивление в 32 Ома. Наушники с сопротивлением в 16 Ом имеют повышенную излучаемую акустическую мощность. </a:t>
            </a:r>
            <a:r>
              <a:rPr lang="ru-RU" sz="3000" dirty="0" smtClean="0"/>
              <a:t>Уменьшение </a:t>
            </a:r>
            <a:r>
              <a:rPr lang="ru-RU" sz="3000" dirty="0"/>
              <a:t>акустической мощности </a:t>
            </a:r>
            <a:r>
              <a:rPr lang="ru-RU" sz="3000" dirty="0" smtClean="0"/>
              <a:t>увеличивает </a:t>
            </a:r>
            <a:r>
              <a:rPr lang="ru-RU" sz="3000" dirty="0"/>
              <a:t>безопасность работы в </a:t>
            </a:r>
            <a:r>
              <a:rPr lang="ru-RU" sz="3000" dirty="0" smtClean="0"/>
              <a:t>наушниках.</a:t>
            </a:r>
          </a:p>
          <a:p>
            <a:pPr marL="0" lvl="0" indent="0">
              <a:buNone/>
            </a:pPr>
            <a:endParaRPr lang="ru-RU" sz="1400" b="1" dirty="0" smtClean="0"/>
          </a:p>
          <a:p>
            <a:pPr marL="0" lvl="0" indent="0">
              <a:buNone/>
            </a:pPr>
            <a:r>
              <a:rPr lang="ru-RU" sz="3000" b="1" dirty="0" smtClean="0"/>
              <a:t> </a:t>
            </a:r>
            <a:endParaRPr lang="ru-RU" sz="3000" dirty="0"/>
          </a:p>
          <a:p>
            <a:pPr marL="0" lvl="0" indent="0">
              <a:buNone/>
            </a:pPr>
            <a:endParaRPr lang="ru-RU" sz="30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84984"/>
            <a:ext cx="5524872" cy="347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3564396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Результаты анкетирования </a:t>
            </a:r>
            <a:endParaRPr lang="ru-RU" b="1" dirty="0" smtClean="0"/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dirty="0" smtClean="0"/>
              <a:t>Всего было опрошено </a:t>
            </a:r>
            <a:r>
              <a:rPr lang="ru-RU" u="sng" dirty="0" smtClean="0"/>
              <a:t>64 </a:t>
            </a:r>
            <a:r>
              <a:rPr lang="ru-RU" dirty="0" smtClean="0"/>
              <a:t>человека, из них: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оспитанников - </a:t>
            </a:r>
            <a:r>
              <a:rPr lang="ru-RU" u="sng" dirty="0" smtClean="0"/>
              <a:t>42</a:t>
            </a:r>
            <a:endParaRPr lang="ru-RU" u="sng" dirty="0"/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отрудников - </a:t>
            </a:r>
            <a:r>
              <a:rPr lang="ru-RU" u="sng" dirty="0" smtClean="0"/>
              <a:t>22</a:t>
            </a:r>
            <a:endParaRPr lang="ru-RU" u="sng" dirty="0"/>
          </a:p>
          <a:p>
            <a:pPr marL="0" indent="0">
              <a:buNone/>
            </a:pPr>
            <a:r>
              <a:rPr lang="ru-RU" dirty="0" smtClean="0"/>
              <a:t>Знают о влиянии наушников на слух человека </a:t>
            </a:r>
            <a:r>
              <a:rPr lang="ru-RU" u="sng" dirty="0" smtClean="0"/>
              <a:t>61%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из всех опрошенных.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647" y="1304764"/>
            <a:ext cx="537659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9217024" cy="655272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Как по вашему </a:t>
            </a:r>
            <a:r>
              <a:rPr lang="ru-RU" b="1" dirty="0" smtClean="0"/>
              <a:t>мнению, </a:t>
            </a:r>
            <a:r>
              <a:rPr lang="ru-RU" b="1" dirty="0"/>
              <a:t>использование наушников затрудняет общение между людьми?</a:t>
            </a:r>
          </a:p>
          <a:p>
            <a:pPr marL="0" indent="0">
              <a:buNone/>
            </a:pPr>
            <a:r>
              <a:rPr lang="ru-RU" dirty="0"/>
              <a:t>Да ответили – 30 чел. (47%)</a:t>
            </a:r>
          </a:p>
          <a:p>
            <a:pPr marL="0" indent="0">
              <a:buNone/>
            </a:pPr>
            <a:r>
              <a:rPr lang="ru-RU" dirty="0"/>
              <a:t>Не знаю – 5 чел. (8%)       </a:t>
            </a:r>
          </a:p>
          <a:p>
            <a:pPr marL="0" indent="0">
              <a:buNone/>
            </a:pPr>
            <a:r>
              <a:rPr lang="ru-RU" dirty="0"/>
              <a:t>Нет – 29 чел. (45%)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Знаете </a:t>
            </a:r>
            <a:r>
              <a:rPr lang="ru-RU" b="1" dirty="0"/>
              <a:t>ли вы, что прослушивание музыки в </a:t>
            </a:r>
            <a:r>
              <a:rPr lang="ru-RU" b="1" dirty="0" smtClean="0"/>
              <a:t>наушниках </a:t>
            </a:r>
            <a:r>
              <a:rPr lang="ru-RU" b="1" dirty="0"/>
              <a:t>может привести человека в </a:t>
            </a:r>
            <a:r>
              <a:rPr lang="ru-RU" b="1" dirty="0" smtClean="0"/>
              <a:t>затруднительную </a:t>
            </a:r>
            <a:r>
              <a:rPr lang="ru-RU" b="1" dirty="0"/>
              <a:t>ситуацию, опасную для жизни?</a:t>
            </a:r>
          </a:p>
          <a:p>
            <a:pPr marL="0" indent="0">
              <a:buNone/>
            </a:pPr>
            <a:r>
              <a:rPr lang="ru-RU" dirty="0"/>
              <a:t>Да ответили – 43 чел. (67%)</a:t>
            </a:r>
          </a:p>
          <a:p>
            <a:pPr marL="0" indent="0">
              <a:buNone/>
            </a:pPr>
            <a:r>
              <a:rPr lang="ru-RU" dirty="0"/>
              <a:t>Не знаю – 4 чел. (6%)</a:t>
            </a:r>
          </a:p>
          <a:p>
            <a:pPr marL="0" indent="0">
              <a:buNone/>
            </a:pPr>
            <a:r>
              <a:rPr lang="ru-RU" dirty="0"/>
              <a:t>Нет – 17 чел. (27%)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2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295" y="432"/>
            <a:ext cx="8686800" cy="692264"/>
          </a:xfrm>
        </p:spPr>
        <p:txBody>
          <a:bodyPr>
            <a:normAutofit/>
          </a:bodyPr>
          <a:lstStyle/>
          <a:p>
            <a:r>
              <a:rPr lang="ru-RU" sz="2800" dirty="0">
                <a:ln w="0"/>
                <a:solidFill>
                  <a:srgbClr val="0C3CB4"/>
                </a:solidFill>
                <a:effectLst/>
              </a:rPr>
              <a:t>Когда и где вы используете наушники?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21603"/>
              </p:ext>
            </p:extLst>
          </p:nvPr>
        </p:nvGraphicFramePr>
        <p:xfrm>
          <a:off x="88191" y="597223"/>
          <a:ext cx="9073008" cy="1475245"/>
        </p:xfrm>
        <a:graphic>
          <a:graphicData uri="http://schemas.openxmlformats.org/drawingml/2006/table">
            <a:tbl>
              <a:tblPr firstRow="1" firstCol="1" bandRow="1"/>
              <a:tblGrid>
                <a:gridCol w="1501394"/>
                <a:gridCol w="2204689"/>
                <a:gridCol w="1722036"/>
                <a:gridCol w="1433307"/>
                <a:gridCol w="1236796"/>
                <a:gridCol w="974786"/>
              </a:tblGrid>
              <a:tr h="959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общественном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улице во время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прогулки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занятий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спортом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компьютером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 время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везде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4194" y="2780928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rgbClr val="0C3CB4"/>
                </a:solidFill>
              </a:rPr>
              <a:t>Врач отоларинголог </a:t>
            </a:r>
            <a:endParaRPr lang="ru-RU" sz="3000" dirty="0" smtClean="0">
              <a:solidFill>
                <a:srgbClr val="0C3CB4"/>
              </a:solidFill>
            </a:endParaRPr>
          </a:p>
          <a:p>
            <a:r>
              <a:rPr lang="ru-RU" sz="3000" dirty="0" smtClean="0">
                <a:solidFill>
                  <a:srgbClr val="0C3CB4"/>
                </a:solidFill>
              </a:rPr>
              <a:t>ГБУЗ </a:t>
            </a:r>
            <a:r>
              <a:rPr lang="ru-RU" sz="3000" dirty="0">
                <a:solidFill>
                  <a:srgbClr val="0C3CB4"/>
                </a:solidFill>
              </a:rPr>
              <a:t>МО Мытищинской городской детской поликлиники № 3 </a:t>
            </a:r>
            <a:endParaRPr lang="ru-RU" sz="3000" dirty="0" smtClean="0">
              <a:solidFill>
                <a:srgbClr val="0C3CB4"/>
              </a:solidFill>
            </a:endParaRPr>
          </a:p>
          <a:p>
            <a:r>
              <a:rPr lang="ru-RU" sz="3000" dirty="0" smtClean="0">
                <a:solidFill>
                  <a:srgbClr val="0C3CB4"/>
                </a:solidFill>
              </a:rPr>
              <a:t>Яшина Лариса Валентиновна </a:t>
            </a:r>
          </a:p>
          <a:p>
            <a:r>
              <a:rPr lang="ru-RU" sz="3000" dirty="0" smtClean="0">
                <a:solidFill>
                  <a:srgbClr val="0C3CB4"/>
                </a:solidFill>
              </a:rPr>
              <a:t>рассказала </a:t>
            </a:r>
            <a:r>
              <a:rPr lang="ru-RU" sz="3000" dirty="0">
                <a:solidFill>
                  <a:srgbClr val="0C3CB4"/>
                </a:solidFill>
              </a:rPr>
              <a:t>о </a:t>
            </a:r>
            <a:r>
              <a:rPr lang="ru-RU" sz="3000" dirty="0" smtClean="0">
                <a:solidFill>
                  <a:srgbClr val="0C3CB4"/>
                </a:solidFill>
              </a:rPr>
              <a:t>том, что…</a:t>
            </a:r>
            <a:endParaRPr lang="ru-RU" sz="3000" dirty="0">
              <a:solidFill>
                <a:srgbClr val="0C3CB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r="6601"/>
          <a:stretch/>
        </p:blipFill>
        <p:spPr>
          <a:xfrm>
            <a:off x="5012563" y="2097836"/>
            <a:ext cx="3960440" cy="490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3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1283</TotalTime>
  <Words>719</Words>
  <Application>Microsoft Office PowerPoint</Application>
  <PresentationFormat>Экран (4:3)</PresentationFormat>
  <Paragraphs>124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La mente</vt:lpstr>
      <vt:lpstr>Окружная научно-практическая конференция школьников «Шаг в науку»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Когда и где вы используете наушники?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Вы пользуетесь наушниками?</dc:title>
  <dc:creator>Супермэн</dc:creator>
  <cp:lastModifiedBy>Учитель</cp:lastModifiedBy>
  <cp:revision>77</cp:revision>
  <dcterms:created xsi:type="dcterms:W3CDTF">2018-04-10T18:51:03Z</dcterms:created>
  <dcterms:modified xsi:type="dcterms:W3CDTF">2018-04-13T19:51:36Z</dcterms:modified>
</cp:coreProperties>
</file>